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1334" r:id="rId2"/>
    <p:sldId id="264" r:id="rId3"/>
    <p:sldId id="260" r:id="rId4"/>
    <p:sldId id="259" r:id="rId5"/>
    <p:sldId id="258" r:id="rId6"/>
    <p:sldId id="266" r:id="rId7"/>
    <p:sldId id="256" r:id="rId8"/>
    <p:sldId id="1331" r:id="rId9"/>
    <p:sldId id="262" r:id="rId10"/>
    <p:sldId id="263" r:id="rId11"/>
    <p:sldId id="265" r:id="rId12"/>
    <p:sldId id="1333" r:id="rId13"/>
    <p:sldId id="270" r:id="rId14"/>
    <p:sldId id="1330" r:id="rId15"/>
    <p:sldId id="1272" r:id="rId16"/>
    <p:sldId id="272" r:id="rId17"/>
    <p:sldId id="267" r:id="rId18"/>
    <p:sldId id="1332" r:id="rId19"/>
    <p:sldId id="261" r:id="rId20"/>
    <p:sldId id="269" r:id="rId21"/>
    <p:sldId id="271" r:id="rId22"/>
    <p:sldId id="268" r:id="rId23"/>
    <p:sldId id="257" r:id="rId24"/>
    <p:sldId id="13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71" d="100"/>
          <a:sy n="71" d="100"/>
        </p:scale>
        <p:origin x="74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ED5A1-2444-4E89-9FE1-503F6567D3FA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D25B7-5675-44BC-BC15-D3EC35621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50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https://www.youtube.com/watch?v=pq8T_UyT00M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D25B7-5675-44BC-BC15-D3EC356210F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40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B6E3-BEE4-C3E6-5224-B99D84211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C9064-8808-5E45-0F68-276D235CD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3083-FAAC-384B-8352-36908D96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07C77-A9E2-0D5E-FFA5-EF63FD0F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92E3C-EC1D-22C5-4238-2AE486FF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78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4443-B347-E263-E629-53076CB0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60DB6-04B4-E845-0E88-8C5385C51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280F2-BA0A-7736-0154-868B7136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2C89E-166A-02D8-DA09-525B6684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F3314-6A5A-6D20-6B4C-11959EB1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1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CB427-357E-4695-4E2A-65E96B7BB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2C682-2849-6EA8-BDDF-A5C41FA1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BEA12-486A-9C6E-5471-368E3A9F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65123-A12E-156A-1F05-80A5F05C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C19F-0892-0479-596C-3E66B174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49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488E-B36F-3699-9A11-51503460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F76E-4ACE-48B3-5476-E5D985BD5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6C9AF-4CBD-A045-758A-21A7831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5E8D-38EF-0B68-D2E6-3C60FFAD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B5B92-F8BB-D477-CCAA-4A528138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21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7F3C-7FBE-A534-E210-DECC75C57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285C5-BD47-24FB-7558-FA88E8529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DE993-417A-AD60-861B-C382BEFF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7D14-A5E7-5EC1-1B92-C8B48839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21DC3-4F00-0170-F99B-741D2E13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70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4052-C05A-E3BA-A21B-56234AB8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646E-64A0-7210-5953-11172E88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E04D1-DEA8-7311-61BC-808F6008B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38544-9180-853D-D208-094D25E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17A73-EE28-675B-7F28-3FD8A408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BE605-89C6-1FA1-8B3D-70191CAA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69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6AB9-69C4-80D2-C048-D03FCC8E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6C079-05CD-28B3-25F6-1C3A590D8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C9A21-9E21-6059-CDBE-9BBEDD3FE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EB641-ED31-EDE1-94E4-BFF8B0B65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FF122-8B1F-7430-4FD0-3D32AD030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82F71-D4CC-85B7-84F7-0FCC3190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DC65F-4A47-FC4D-C029-BA6DA7E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093CE-9A3D-8C55-4A8B-7B05306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20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3106-D354-A08D-7D20-F0C2D553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8BED8-F52B-B376-E4AC-3A51FD58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5A6EE-2B47-3BBF-395F-41ECD349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F7B2D-9B42-272E-F4D9-CD0D0C88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73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15049-0300-8564-3D0B-A3ED41580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2E76C-CCFB-6BC8-6F5E-297622C2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23C6-F4BD-6FA4-80C2-20F60F86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79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1C1-3C2D-E21E-F4C9-54268046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3EDB-5ECB-8ED7-C0B9-6E136F22E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6A023-08E6-E8DC-11E0-D53F7E85A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275E-0FB0-DBF4-0C3A-13BA54C0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99150-51C6-128B-B9D8-C910580D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EF617-BB54-B152-4548-65B8896B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35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AC5D-0E70-8AA4-929B-9736DD51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C2FAA-7C27-CC5F-5E93-BF5A22A43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0FF3C-567A-ABE8-93A7-D6A5B3126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CA5F9-2D1E-B90E-087E-1D15801A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607C-46BE-82E5-5722-8B68F6F4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7F135-B688-EE16-FCC0-91EE70E9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11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A8155-D3A5-2686-6AD2-2D1B0A44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7E91-EA69-E511-B860-05F66E4A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2797-08EE-FFAF-6E24-3AE18E271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1A0194-82E5-471D-93EC-7BEC1C0B6A24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BAB54-EE3F-FB2C-49EB-53E9DED5A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6A64-98FD-9EDD-2429-8DF0A6195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73950-F9C0-40B4-8927-79904F051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36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youtu.be/qtCEoGyfsxk?si=A4zTLb3_9NIwc65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loPddCWAjE?feature=oembed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what-is-engineering-excellence-a8aa5a1e8dc5" TargetMode="External"/><Relationship Id="rId2" Type="http://schemas.openxmlformats.org/officeDocument/2006/relationships/hyperlink" Target="https://www.researchgate.net/publication/267822536_An_Investigation_of_the_Applicability_of_DfX_Tools_during_Design_Concept_Ev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ngroup.com/art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6i8nsIKJ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8R02NE050Jk?si=iiUWDHR5A4LP1u2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686FE-0895-9859-3124-BC61AF3B8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Design For Excellence</a:t>
            </a:r>
            <a:endParaRPr lang="en-IN" sz="7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12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5E237-045B-13B8-E645-80C46A1D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DFX in Product world…</a:t>
            </a:r>
          </a:p>
        </p:txBody>
      </p:sp>
      <p:pic>
        <p:nvPicPr>
          <p:cNvPr id="7" name="Content Placeholder 6" descr="A diagram of a product scope&#10;&#10;Description automatically generated">
            <a:extLst>
              <a:ext uri="{FF2B5EF4-FFF2-40B4-BE49-F238E27FC236}">
                <a16:creationId xmlns:a16="http://schemas.microsoft.com/office/drawing/2014/main" id="{C7DC839D-4C02-CF0B-8D2D-9A6C79BF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4" y="2455049"/>
            <a:ext cx="5828261" cy="3759228"/>
          </a:xfrm>
          <a:prstGeom prst="rect">
            <a:avLst/>
          </a:prstGeom>
        </p:spPr>
      </p:pic>
      <p:pic>
        <p:nvPicPr>
          <p:cNvPr id="9" name="Picture 8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31C39C05-8CDC-E83F-BC2C-AEBC68AA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351144"/>
            <a:ext cx="5828261" cy="1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ED8C4-D9FF-5CFE-D6DF-C5FB59E1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DFX in Digital…</a:t>
            </a:r>
            <a:endParaRPr lang="en-IN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8367-2AF5-48B5-431E-EC954397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What should be the considerations….</a:t>
            </a:r>
            <a:endParaRPr lang="en-IN" sz="22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F12D7172-296F-D538-3C7D-1DBE9A3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28440"/>
            <a:ext cx="6903720" cy="44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24" name="Rectangle 822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08E0-79EC-896A-CA27-4D497A03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Design for Usability &amp; UX</a:t>
            </a:r>
          </a:p>
        </p:txBody>
      </p:sp>
      <p:pic>
        <p:nvPicPr>
          <p:cNvPr id="8194" name="Picture 2" descr="Principles of Interaction Design ...">
            <a:hlinkClick r:id="rId2"/>
            <a:extLst>
              <a:ext uri="{FF2B5EF4-FFF2-40B4-BE49-F238E27FC236}">
                <a16:creationId xmlns:a16="http://schemas.microsoft.com/office/drawing/2014/main" id="{C71B9429-9A30-72DA-852C-86356FBF8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79" y="4474080"/>
            <a:ext cx="879002" cy="13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2D685-1CA3-0DE7-912E-C20493E2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8" y="1318084"/>
            <a:ext cx="3758184" cy="2640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6DF68-C60E-DCCD-2576-57E254AE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72" y="1193098"/>
            <a:ext cx="7217160" cy="2904905"/>
          </a:xfrm>
          <a:prstGeom prst="rect">
            <a:avLst/>
          </a:prstGeom>
        </p:spPr>
      </p:pic>
      <p:sp>
        <p:nvSpPr>
          <p:cNvPr id="8225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E4829-30A7-58D3-2D50-A391ABF82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2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359EB-FE86-3B68-51D4-76895191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How do we define quality?</a:t>
            </a:r>
          </a:p>
        </p:txBody>
      </p:sp>
      <p:pic>
        <p:nvPicPr>
          <p:cNvPr id="1026" name="Picture 2" descr="The 14 Different Types of Pencils Every Drawing Set Needs - Home  Stratosphere">
            <a:extLst>
              <a:ext uri="{FF2B5EF4-FFF2-40B4-BE49-F238E27FC236}">
                <a16:creationId xmlns:a16="http://schemas.microsoft.com/office/drawing/2014/main" id="{D2E7B945-CFB2-65EE-3F6D-A3DC0329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443" y="164592"/>
            <a:ext cx="3218802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ber cabs: Uber hits its 100th city milestone in India with launch in  Telangana's Warangal, Auto News, ET Auto">
            <a:extLst>
              <a:ext uri="{FF2B5EF4-FFF2-40B4-BE49-F238E27FC236}">
                <a16:creationId xmlns:a16="http://schemas.microsoft.com/office/drawing/2014/main" id="{417B4B1B-CE52-50D4-731B-31D9E614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4528" y="907005"/>
            <a:ext cx="3758184" cy="260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G FHM1207BDL 7 Kg Front Load Washing Machine Price and Specs">
            <a:extLst>
              <a:ext uri="{FF2B5EF4-FFF2-40B4-BE49-F238E27FC236}">
                <a16:creationId xmlns:a16="http://schemas.microsoft.com/office/drawing/2014/main" id="{89089354-34D2-3C98-A0BB-14229459D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1" t="3555" r="26996"/>
          <a:stretch/>
        </p:blipFill>
        <p:spPr bwMode="auto">
          <a:xfrm>
            <a:off x="8526518" y="164592"/>
            <a:ext cx="2999756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B3A1-ED25-4874-A74C-08E41934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263"/>
            <a:ext cx="10515600" cy="8322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411A6-2D8C-5773-32C7-D293E6252BDB}"/>
              </a:ext>
            </a:extLst>
          </p:cNvPr>
          <p:cNvSpPr txBox="1"/>
          <p:nvPr/>
        </p:nvSpPr>
        <p:spPr>
          <a:xfrm>
            <a:off x="1544924" y="5085886"/>
            <a:ext cx="185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EBB67-20FF-33F2-25B5-29C40688929C}"/>
              </a:ext>
            </a:extLst>
          </p:cNvPr>
          <p:cNvSpPr txBox="1"/>
          <p:nvPr/>
        </p:nvSpPr>
        <p:spPr>
          <a:xfrm>
            <a:off x="5007452" y="5085886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12A00-A425-961A-C72D-8F7FCC4246A7}"/>
              </a:ext>
            </a:extLst>
          </p:cNvPr>
          <p:cNvSpPr txBox="1"/>
          <p:nvPr/>
        </p:nvSpPr>
        <p:spPr>
          <a:xfrm>
            <a:off x="8762588" y="5089458"/>
            <a:ext cx="18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Quality</a:t>
            </a:r>
          </a:p>
        </p:txBody>
      </p:sp>
      <p:pic>
        <p:nvPicPr>
          <p:cNvPr id="1030" name="Picture 6" descr="J.D. Power Company Award ">
            <a:extLst>
              <a:ext uri="{FF2B5EF4-FFF2-40B4-BE49-F238E27FC236}">
                <a16:creationId xmlns:a16="http://schemas.microsoft.com/office/drawing/2014/main" id="{3CDC7847-F859-B64C-C23A-6D31C8B3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0" y="2218016"/>
            <a:ext cx="2432414" cy="19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rol Charts | Types Of Control Charts and Features">
            <a:extLst>
              <a:ext uri="{FF2B5EF4-FFF2-40B4-BE49-F238E27FC236}">
                <a16:creationId xmlns:a16="http://schemas.microsoft.com/office/drawing/2014/main" id="{78365DFE-FD54-64AD-8956-8508A3CCD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54" y="2385670"/>
            <a:ext cx="3196162" cy="15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nline Media 3" descr="10 hours 43 mins | The Longest Customer Service Phone Call @ Zappos">
            <a:hlinkClick r:id="" action="ppaction://media"/>
            <a:extLst>
              <a:ext uri="{FF2B5EF4-FFF2-40B4-BE49-F238E27FC236}">
                <a16:creationId xmlns:a16="http://schemas.microsoft.com/office/drawing/2014/main" id="{5CE2F83C-DBED-5883-0780-5DC82CC588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114766" y="2218016"/>
            <a:ext cx="2828462" cy="15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21E59-18C1-BC7C-9779-C6DBEABDD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hain with a lock&#10;&#10;Description automatically generated">
            <a:extLst>
              <a:ext uri="{FF2B5EF4-FFF2-40B4-BE49-F238E27FC236}">
                <a16:creationId xmlns:a16="http://schemas.microsoft.com/office/drawing/2014/main" id="{0F8D4035-92DD-6343-4D88-68F5A6B1F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152" y="1052445"/>
            <a:ext cx="5251308" cy="5042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3964" y="1794115"/>
            <a:ext cx="4289421" cy="3088831"/>
          </a:xfrm>
          <a:prstGeom prst="rect">
            <a:avLst/>
          </a:prstGeom>
        </p:spPr>
        <p:txBody>
          <a:bodyPr vert="horz" wrap="square" lIns="0" tIns="5497" rIns="0" bIns="0" rtlCol="0">
            <a:spAutoFit/>
          </a:bodyPr>
          <a:lstStyle/>
          <a:p>
            <a:pPr marL="8456" marR="3382">
              <a:lnSpc>
                <a:spcPct val="100899"/>
              </a:lnSpc>
              <a:spcBef>
                <a:spcPts val="43"/>
              </a:spcBef>
            </a:pPr>
            <a:r>
              <a:rPr sz="1997" spc="57" dirty="0">
                <a:latin typeface="Century Gothic"/>
                <a:cs typeface="Century Gothic"/>
              </a:rPr>
              <a:t>Integrating</a:t>
            </a:r>
            <a:r>
              <a:rPr sz="1997" spc="-23" dirty="0">
                <a:latin typeface="Century Gothic"/>
                <a:cs typeface="Century Gothic"/>
              </a:rPr>
              <a:t> </a:t>
            </a:r>
            <a:r>
              <a:rPr sz="1997" b="1" spc="223" dirty="0">
                <a:latin typeface="Calibri"/>
                <a:cs typeface="Calibri"/>
              </a:rPr>
              <a:t>cost</a:t>
            </a:r>
            <a:r>
              <a:rPr sz="1997" b="1" spc="110" dirty="0">
                <a:latin typeface="Calibri"/>
                <a:cs typeface="Calibri"/>
              </a:rPr>
              <a:t> </a:t>
            </a:r>
            <a:r>
              <a:rPr sz="1997" b="1" spc="216" dirty="0">
                <a:latin typeface="Calibri"/>
                <a:cs typeface="Calibri"/>
              </a:rPr>
              <a:t>efﬁciency</a:t>
            </a:r>
            <a:r>
              <a:rPr sz="1997" b="1" spc="80" dirty="0">
                <a:latin typeface="Calibri"/>
                <a:cs typeface="Calibri"/>
              </a:rPr>
              <a:t> </a:t>
            </a:r>
            <a:r>
              <a:rPr sz="1997" spc="57" dirty="0">
                <a:latin typeface="Century Gothic"/>
                <a:cs typeface="Century Gothic"/>
              </a:rPr>
              <a:t>into </a:t>
            </a:r>
            <a:r>
              <a:rPr sz="1997" spc="63" dirty="0">
                <a:latin typeface="Century Gothic"/>
                <a:cs typeface="Century Gothic"/>
              </a:rPr>
              <a:t>design</a:t>
            </a:r>
            <a:r>
              <a:rPr sz="1997" spc="-23" dirty="0">
                <a:latin typeface="Century Gothic"/>
                <a:cs typeface="Century Gothic"/>
              </a:rPr>
              <a:t> </a:t>
            </a:r>
            <a:r>
              <a:rPr sz="1997" spc="43" dirty="0">
                <a:latin typeface="Century Gothic"/>
                <a:cs typeface="Century Gothic"/>
              </a:rPr>
              <a:t>means</a:t>
            </a:r>
            <a:r>
              <a:rPr sz="1997" spc="-20" dirty="0">
                <a:latin typeface="Century Gothic"/>
                <a:cs typeface="Century Gothic"/>
              </a:rPr>
              <a:t> </a:t>
            </a:r>
            <a:r>
              <a:rPr sz="1997" spc="70" dirty="0">
                <a:latin typeface="Century Gothic"/>
                <a:cs typeface="Century Gothic"/>
              </a:rPr>
              <a:t>identifying</a:t>
            </a:r>
            <a:r>
              <a:rPr sz="1997" spc="-20" dirty="0">
                <a:latin typeface="Century Gothic"/>
                <a:cs typeface="Century Gothic"/>
              </a:rPr>
              <a:t> </a:t>
            </a:r>
            <a:r>
              <a:rPr sz="1997" spc="-17" dirty="0">
                <a:latin typeface="Century Gothic"/>
                <a:cs typeface="Century Gothic"/>
              </a:rPr>
              <a:t>and </a:t>
            </a:r>
            <a:r>
              <a:rPr sz="1997" spc="87" dirty="0">
                <a:latin typeface="Century Gothic"/>
                <a:cs typeface="Century Gothic"/>
              </a:rPr>
              <a:t>eliminating</a:t>
            </a:r>
            <a:r>
              <a:rPr sz="1997" spc="-33" dirty="0">
                <a:latin typeface="Century Gothic"/>
                <a:cs typeface="Century Gothic"/>
              </a:rPr>
              <a:t> </a:t>
            </a:r>
            <a:r>
              <a:rPr sz="1997" spc="30" dirty="0">
                <a:latin typeface="Century Gothic"/>
                <a:cs typeface="Century Gothic"/>
              </a:rPr>
              <a:t>unnecessary </a:t>
            </a:r>
            <a:r>
              <a:rPr sz="1997" dirty="0">
                <a:latin typeface="Century Gothic"/>
                <a:cs typeface="Century Gothic"/>
              </a:rPr>
              <a:t>expenses.</a:t>
            </a:r>
            <a:r>
              <a:rPr sz="1997" spc="63" dirty="0">
                <a:latin typeface="Century Gothic"/>
                <a:cs typeface="Century Gothic"/>
              </a:rPr>
              <a:t> </a:t>
            </a:r>
            <a:r>
              <a:rPr sz="1997" spc="176" dirty="0">
                <a:latin typeface="Century Gothic"/>
                <a:cs typeface="Century Gothic"/>
              </a:rPr>
              <a:t>By</a:t>
            </a:r>
            <a:r>
              <a:rPr sz="1997" spc="67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applying</a:t>
            </a:r>
            <a:r>
              <a:rPr sz="1997" spc="63" dirty="0">
                <a:latin typeface="Century Gothic"/>
                <a:cs typeface="Century Gothic"/>
              </a:rPr>
              <a:t> </a:t>
            </a:r>
            <a:r>
              <a:rPr sz="1997" spc="146" dirty="0">
                <a:latin typeface="Century Gothic"/>
                <a:cs typeface="Century Gothic"/>
              </a:rPr>
              <a:t>DFX </a:t>
            </a:r>
            <a:r>
              <a:rPr sz="1997" spc="40" dirty="0">
                <a:latin typeface="Century Gothic"/>
                <a:cs typeface="Century Gothic"/>
              </a:rPr>
              <a:t>principles,</a:t>
            </a:r>
            <a:r>
              <a:rPr sz="1997" spc="-3" dirty="0">
                <a:latin typeface="Century Gothic"/>
                <a:cs typeface="Century Gothic"/>
              </a:rPr>
              <a:t> </a:t>
            </a:r>
            <a:r>
              <a:rPr sz="1997" spc="57" dirty="0">
                <a:latin typeface="Century Gothic"/>
                <a:cs typeface="Century Gothic"/>
              </a:rPr>
              <a:t>organizations</a:t>
            </a:r>
            <a:r>
              <a:rPr sz="1997" spc="-3" dirty="0">
                <a:latin typeface="Century Gothic"/>
                <a:cs typeface="Century Gothic"/>
              </a:rPr>
              <a:t> </a:t>
            </a:r>
            <a:r>
              <a:rPr sz="1997" spc="-17" dirty="0">
                <a:latin typeface="Century Gothic"/>
                <a:cs typeface="Century Gothic"/>
              </a:rPr>
              <a:t>can </a:t>
            </a:r>
            <a:r>
              <a:rPr sz="1997" spc="-53" dirty="0">
                <a:latin typeface="Century Gothic"/>
                <a:cs typeface="Century Gothic"/>
              </a:rPr>
              <a:t>achieve</a:t>
            </a:r>
            <a:r>
              <a:rPr sz="1997" spc="-30" dirty="0">
                <a:latin typeface="Century Gothic"/>
                <a:cs typeface="Century Gothic"/>
              </a:rPr>
              <a:t> </a:t>
            </a:r>
            <a:r>
              <a:rPr sz="1997" b="1" spc="236" dirty="0">
                <a:latin typeface="Calibri"/>
                <a:cs typeface="Calibri"/>
              </a:rPr>
              <a:t>savings</a:t>
            </a:r>
            <a:r>
              <a:rPr sz="1997" b="1" spc="73" dirty="0">
                <a:latin typeface="Calibri"/>
                <a:cs typeface="Calibri"/>
              </a:rPr>
              <a:t> </a:t>
            </a:r>
            <a:r>
              <a:rPr sz="1997" spc="90" dirty="0">
                <a:latin typeface="Century Gothic"/>
                <a:cs typeface="Century Gothic"/>
              </a:rPr>
              <a:t>through</a:t>
            </a:r>
            <a:r>
              <a:rPr sz="1997" spc="-30" dirty="0">
                <a:latin typeface="Century Gothic"/>
                <a:cs typeface="Century Gothic"/>
              </a:rPr>
              <a:t> </a:t>
            </a:r>
            <a:r>
              <a:rPr sz="1997" spc="-7" dirty="0">
                <a:latin typeface="Century Gothic"/>
                <a:cs typeface="Century Gothic"/>
              </a:rPr>
              <a:t>better </a:t>
            </a:r>
            <a:r>
              <a:rPr sz="1997" spc="40" dirty="0">
                <a:latin typeface="Century Gothic"/>
                <a:cs typeface="Century Gothic"/>
              </a:rPr>
              <a:t>material</a:t>
            </a:r>
            <a:r>
              <a:rPr sz="1997" spc="53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selection,</a:t>
            </a:r>
            <a:r>
              <a:rPr sz="1997" spc="53" dirty="0">
                <a:latin typeface="Century Gothic"/>
                <a:cs typeface="Century Gothic"/>
              </a:rPr>
              <a:t> streamlined </a:t>
            </a:r>
            <a:r>
              <a:rPr sz="1997" dirty="0">
                <a:latin typeface="Century Gothic"/>
                <a:cs typeface="Century Gothic"/>
              </a:rPr>
              <a:t>processes,</a:t>
            </a:r>
            <a:r>
              <a:rPr sz="1997" spc="13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and</a:t>
            </a:r>
            <a:r>
              <a:rPr sz="1997" spc="17" dirty="0">
                <a:latin typeface="Century Gothic"/>
                <a:cs typeface="Century Gothic"/>
              </a:rPr>
              <a:t> </a:t>
            </a:r>
            <a:r>
              <a:rPr sz="1997" spc="-7" dirty="0">
                <a:latin typeface="Century Gothic"/>
                <a:cs typeface="Century Gothic"/>
              </a:rPr>
              <a:t>enhanced </a:t>
            </a:r>
            <a:r>
              <a:rPr sz="1997" dirty="0">
                <a:latin typeface="Century Gothic"/>
                <a:cs typeface="Century Gothic"/>
              </a:rPr>
              <a:t>productivity,</a:t>
            </a:r>
            <a:r>
              <a:rPr sz="1997" spc="120" dirty="0">
                <a:latin typeface="Century Gothic"/>
                <a:cs typeface="Century Gothic"/>
              </a:rPr>
              <a:t> </a:t>
            </a:r>
            <a:r>
              <a:rPr sz="1997" spc="67" dirty="0">
                <a:latin typeface="Century Gothic"/>
                <a:cs typeface="Century Gothic"/>
              </a:rPr>
              <a:t>ultimately</a:t>
            </a:r>
            <a:r>
              <a:rPr sz="1997" spc="120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leading</a:t>
            </a:r>
            <a:r>
              <a:rPr sz="1997" spc="123" dirty="0">
                <a:latin typeface="Century Gothic"/>
                <a:cs typeface="Century Gothic"/>
              </a:rPr>
              <a:t> </a:t>
            </a:r>
            <a:r>
              <a:rPr sz="1997" spc="-17" dirty="0">
                <a:latin typeface="Century Gothic"/>
                <a:cs typeface="Century Gothic"/>
              </a:rPr>
              <a:t>to </a:t>
            </a:r>
            <a:r>
              <a:rPr sz="1997" spc="-193" dirty="0">
                <a:latin typeface="Century Gothic"/>
                <a:cs typeface="Century Gothic"/>
              </a:rPr>
              <a:t>a</a:t>
            </a:r>
            <a:r>
              <a:rPr sz="1997" spc="-27" dirty="0">
                <a:latin typeface="Century Gothic"/>
                <a:cs typeface="Century Gothic"/>
              </a:rPr>
              <a:t> </a:t>
            </a:r>
            <a:r>
              <a:rPr sz="1997" spc="83" dirty="0">
                <a:latin typeface="Century Gothic"/>
                <a:cs typeface="Century Gothic"/>
              </a:rPr>
              <a:t>stronger</a:t>
            </a:r>
            <a:r>
              <a:rPr sz="1997" spc="-23" dirty="0">
                <a:latin typeface="Century Gothic"/>
                <a:cs typeface="Century Gothic"/>
              </a:rPr>
              <a:t> </a:t>
            </a:r>
            <a:r>
              <a:rPr sz="1997" spc="53" dirty="0">
                <a:latin typeface="Century Gothic"/>
                <a:cs typeface="Century Gothic"/>
              </a:rPr>
              <a:t>bottom</a:t>
            </a:r>
            <a:r>
              <a:rPr sz="1997" spc="-23" dirty="0">
                <a:latin typeface="Century Gothic"/>
                <a:cs typeface="Century Gothic"/>
              </a:rPr>
              <a:t> </a:t>
            </a:r>
            <a:r>
              <a:rPr sz="1997" spc="30" dirty="0">
                <a:latin typeface="Century Gothic"/>
                <a:cs typeface="Century Gothic"/>
              </a:rPr>
              <a:t>line.</a:t>
            </a:r>
            <a:endParaRPr sz="1997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752" y="88898"/>
            <a:ext cx="7001756" cy="431215"/>
          </a:xfrm>
          <a:prstGeom prst="rect">
            <a:avLst/>
          </a:prstGeom>
        </p:spPr>
        <p:txBody>
          <a:bodyPr vert="horz" wrap="square" lIns="0" tIns="10993" rIns="0" bIns="0" rtlCol="0" anchor="ctr">
            <a:spAutoFit/>
          </a:bodyPr>
          <a:lstStyle/>
          <a:p>
            <a:pPr marL="8033">
              <a:lnSpc>
                <a:spcPct val="100000"/>
              </a:lnSpc>
              <a:spcBef>
                <a:spcPts val="87"/>
              </a:spcBef>
            </a:pPr>
            <a:r>
              <a:rPr sz="2730" spc="330" dirty="0"/>
              <a:t>Cost</a:t>
            </a:r>
            <a:r>
              <a:rPr sz="2730" spc="140" dirty="0"/>
              <a:t> </a:t>
            </a:r>
            <a:r>
              <a:rPr sz="2730" spc="330" dirty="0"/>
              <a:t>Efﬁciency</a:t>
            </a:r>
            <a:r>
              <a:rPr sz="2730" spc="140" dirty="0"/>
              <a:t> </a:t>
            </a:r>
            <a:r>
              <a:rPr sz="2730" spc="260" dirty="0"/>
              <a:t>in</a:t>
            </a:r>
            <a:r>
              <a:rPr sz="2730" spc="140" dirty="0"/>
              <a:t> </a:t>
            </a:r>
            <a:r>
              <a:rPr sz="2730" spc="439" dirty="0"/>
              <a:t>DFX</a:t>
            </a:r>
            <a:endParaRPr sz="2730" dirty="0"/>
          </a:p>
        </p:txBody>
      </p:sp>
      <p:sp>
        <p:nvSpPr>
          <p:cNvPr id="5" name="object 5"/>
          <p:cNvSpPr/>
          <p:nvPr/>
        </p:nvSpPr>
        <p:spPr>
          <a:xfrm>
            <a:off x="3289" y="653345"/>
            <a:ext cx="5139272" cy="76106"/>
          </a:xfrm>
          <a:custGeom>
            <a:avLst/>
            <a:gdLst/>
            <a:ahLst/>
            <a:cxnLst/>
            <a:rect l="l" t="t" r="r" b="b"/>
            <a:pathLst>
              <a:path w="7718425" h="114300">
                <a:moveTo>
                  <a:pt x="7718191" y="0"/>
                </a:moveTo>
                <a:lnTo>
                  <a:pt x="0" y="0"/>
                </a:lnTo>
                <a:lnTo>
                  <a:pt x="0" y="114299"/>
                </a:lnTo>
                <a:lnTo>
                  <a:pt x="7718191" y="114299"/>
                </a:lnTo>
                <a:lnTo>
                  <a:pt x="7718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</p:spTree>
    <p:extLst>
      <p:ext uri="{BB962C8B-B14F-4D97-AF65-F5344CB8AC3E}">
        <p14:creationId xmlns:p14="http://schemas.microsoft.com/office/powerpoint/2010/main" val="1535512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52C8-781C-7BC6-D652-951D82AF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Inverse relation of Design/cost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Optimisation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E00D6348-E784-50CA-A49F-149F2BD0D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2892168"/>
            <a:ext cx="5828261" cy="28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diagram of a cost of change&#10;&#10;Description automatically generated">
            <a:extLst>
              <a:ext uri="{FF2B5EF4-FFF2-40B4-BE49-F238E27FC236}">
                <a16:creationId xmlns:a16="http://schemas.microsoft.com/office/drawing/2014/main" id="{488CE3BD-0FD0-D023-7CF5-95510ADB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1721988"/>
            <a:ext cx="7342395" cy="433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4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92E0-BAB8-CB69-08B1-78A487FB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Reference reading material</a:t>
            </a:r>
            <a:endParaRPr lang="en-IN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D304-90C4-2189-5771-3E84DCB1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b="0" i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 Investigation of the Applicability of DfX Tools during Design Concept Evolution - </a:t>
            </a:r>
            <a:r>
              <a:rPr lang="en-US" sz="2200" b="0" i="0"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2"/>
              </a:rPr>
              <a:t>Link</a:t>
            </a:r>
            <a:endParaRPr lang="en-US" sz="2200" b="0" i="0"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IN" sz="2200"/>
              <a:t> </a:t>
            </a:r>
            <a:r>
              <a:rPr lang="en-IN" sz="2200" b="0" i="0">
                <a:effectLst/>
                <a:highlight>
                  <a:srgbClr val="FFFFFF"/>
                </a:highlight>
                <a:latin typeface="fell"/>
                <a:hlinkClick r:id="rId3"/>
              </a:rPr>
              <a:t>Engineering Excellence</a:t>
            </a:r>
            <a:endParaRPr lang="en-IN" sz="2200" b="0" i="0">
              <a:effectLst/>
              <a:highlight>
                <a:srgbClr val="FFFFFF"/>
              </a:highlight>
              <a:latin typeface="fell"/>
            </a:endParaRPr>
          </a:p>
          <a:p>
            <a:r>
              <a:rPr lang="en-IN" sz="2200" b="0" i="0">
                <a:effectLst/>
                <a:highlight>
                  <a:srgbClr val="FFFFFF"/>
                </a:highlight>
                <a:latin typeface="fell"/>
                <a:hlinkClick r:id="rId4"/>
              </a:rPr>
              <a:t>https://www.nngroup.com/articles/</a:t>
            </a:r>
            <a:endParaRPr lang="en-IN" sz="2200">
              <a:highlight>
                <a:srgbClr val="FFFFFF"/>
              </a:highlight>
              <a:latin typeface="fell"/>
            </a:endParaRPr>
          </a:p>
          <a:p>
            <a:endParaRPr lang="en-IN" sz="2200" b="0" i="0">
              <a:effectLst/>
              <a:highlight>
                <a:srgbClr val="FFFFFF"/>
              </a:highlight>
              <a:latin typeface="fell"/>
            </a:endParaRP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41292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10660E-CE2A-C9CD-3A47-E52EAC9BA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8" r="47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1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page with green text and icons&#10;&#10;Description automatically generated with medium confidence">
            <a:extLst>
              <a:ext uri="{FF2B5EF4-FFF2-40B4-BE49-F238E27FC236}">
                <a16:creationId xmlns:a16="http://schemas.microsoft.com/office/drawing/2014/main" id="{2923E279-57D5-C6B6-3247-C8243052B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8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137E4-C633-2760-8505-E8B09281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4" y="232250"/>
            <a:ext cx="11909521" cy="1454051"/>
          </a:xfrm>
        </p:spPr>
        <p:txBody>
          <a:bodyPr>
            <a:normAutofit/>
          </a:bodyPr>
          <a:lstStyle/>
          <a:p>
            <a:r>
              <a:rPr lang="en-US" sz="3300" b="0" i="0" cap="all" dirty="0">
                <a:solidFill>
                  <a:schemeClr val="tx2"/>
                </a:solidFill>
                <a:effectLst/>
                <a:latin typeface="Lexend"/>
              </a:rPr>
              <a:t>Case Study: Sustainability in Automotive Industry</a:t>
            </a:r>
            <a:endParaRPr lang="en-IN" sz="3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35C2-4F8A-35FF-19D5-989CDBA9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381" y="4721130"/>
            <a:ext cx="7687146" cy="3353476"/>
          </a:xfrm>
        </p:spPr>
        <p:txBody>
          <a:bodyPr anchor="t">
            <a:normAutofit/>
          </a:bodyPr>
          <a:lstStyle/>
          <a:p>
            <a:endParaRPr lang="en-US" sz="1800" cap="all" dirty="0">
              <a:solidFill>
                <a:schemeClr val="tx2"/>
              </a:solidFill>
              <a:highlight>
                <a:srgbClr val="00A896"/>
              </a:highlight>
              <a:latin typeface="Lexend"/>
            </a:endParaRPr>
          </a:p>
          <a:p>
            <a:endParaRPr lang="en-US" sz="1800" cap="all" dirty="0">
              <a:solidFill>
                <a:schemeClr val="tx2"/>
              </a:solidFill>
              <a:latin typeface="Lexend"/>
            </a:endParaRPr>
          </a:p>
          <a:p>
            <a:endParaRPr lang="en-US" sz="1800" cap="all" dirty="0">
              <a:solidFill>
                <a:schemeClr val="tx2"/>
              </a:solidFill>
              <a:latin typeface="Lexend"/>
            </a:endParaRP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Inter"/>
              </a:rPr>
              <a:t>Exploring Tesla's Sustainable Practices and Their Impact</a:t>
            </a:r>
            <a:endParaRPr lang="en-IN" sz="1800" dirty="0">
              <a:solidFill>
                <a:schemeClr val="tx2"/>
              </a:solidFill>
            </a:endParaRP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Freeform: Shape 513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Tesla, Inc. - Wikipedia">
            <a:hlinkClick r:id="rId3"/>
            <a:extLst>
              <a:ext uri="{FF2B5EF4-FFF2-40B4-BE49-F238E27FC236}">
                <a16:creationId xmlns:a16="http://schemas.microsoft.com/office/drawing/2014/main" id="{C319898A-1634-B3FA-A643-A1A08156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047" y="1700784"/>
            <a:ext cx="3400922" cy="437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F0370-BED9-4183-1A57-513584BF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25" y="1398494"/>
            <a:ext cx="4813927" cy="27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53BA0-2665-9A86-A6EC-7F1DA855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Design for Excellence</a:t>
            </a:r>
            <a:endParaRPr lang="en-US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9C0782BB-705E-BA95-98CB-2DEEA77DF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8477" b="4156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09A3C-D04E-58E6-9E09-28544D8C4562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Craftsmanship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Effectiveness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Productivity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Happiness</a:t>
            </a:r>
          </a:p>
        </p:txBody>
      </p:sp>
    </p:spTree>
    <p:extLst>
      <p:ext uri="{BB962C8B-B14F-4D97-AF65-F5344CB8AC3E}">
        <p14:creationId xmlns:p14="http://schemas.microsoft.com/office/powerpoint/2010/main" val="357415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89EA-DD82-680A-3CB1-04392C94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4" y="365125"/>
            <a:ext cx="11232776" cy="1325563"/>
          </a:xfrm>
        </p:spPr>
        <p:txBody>
          <a:bodyPr/>
          <a:lstStyle/>
          <a:p>
            <a:r>
              <a:rPr lang="en-US" dirty="0"/>
              <a:t>Assignment 3: Select the </a:t>
            </a:r>
            <a:r>
              <a:rPr lang="en-US" dirty="0" err="1"/>
              <a:t>DFx</a:t>
            </a:r>
            <a:r>
              <a:rPr lang="en-US" dirty="0"/>
              <a:t> element of interest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B0CB-6052-9406-493B-BD6379393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1 of the DFX elements of interest</a:t>
            </a:r>
          </a:p>
          <a:p>
            <a:r>
              <a:rPr lang="en-US" dirty="0"/>
              <a:t>Take the Product example from the previous assignment &amp; apply the DFX Element </a:t>
            </a:r>
          </a:p>
          <a:p>
            <a:r>
              <a:rPr lang="en-US" dirty="0"/>
              <a:t>Prepare your optimization paper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64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duct Development using Agile Methodologies">
            <a:extLst>
              <a:ext uri="{FF2B5EF4-FFF2-40B4-BE49-F238E27FC236}">
                <a16:creationId xmlns:a16="http://schemas.microsoft.com/office/drawing/2014/main" id="{B2BACB5E-13FB-457F-C55B-7F5BCCB8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6071" y="96212"/>
            <a:ext cx="9421308" cy="66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4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6FA79F-A7E1-B4BD-D136-2D25637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P</a:t>
            </a:r>
            <a:r>
              <a:rPr lang="en-US" sz="4000" b="0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roduct </a:t>
            </a:r>
            <a:r>
              <a:rPr lang="en-US" sz="4000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</a:t>
            </a:r>
            <a:r>
              <a:rPr lang="en-US" sz="4000" b="0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evelopment </a:t>
            </a:r>
            <a:r>
              <a:rPr lang="en-US" sz="4000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P</a:t>
            </a:r>
            <a:r>
              <a:rPr lang="en-US" sz="4000" b="0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rocess 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Engineering Product Development Flow">
            <a:extLst>
              <a:ext uri="{FF2B5EF4-FFF2-40B4-BE49-F238E27FC236}">
                <a16:creationId xmlns:a16="http://schemas.microsoft.com/office/drawing/2014/main" id="{8A708D5F-C509-FF21-5FC8-888C63FAF1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713" y="445153"/>
            <a:ext cx="10342574" cy="35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23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able with text on it&#10;&#10;Description automatically generated">
            <a:extLst>
              <a:ext uri="{FF2B5EF4-FFF2-40B4-BE49-F238E27FC236}">
                <a16:creationId xmlns:a16="http://schemas.microsoft.com/office/drawing/2014/main" id="{B069EB34-ED1C-ECDC-5BF9-B9CFBC65C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849"/>
          <a:stretch/>
        </p:blipFill>
        <p:spPr>
          <a:xfrm>
            <a:off x="1964505" y="643466"/>
            <a:ext cx="82629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fX: A balancing act!">
            <a:extLst>
              <a:ext uri="{FF2B5EF4-FFF2-40B4-BE49-F238E27FC236}">
                <a16:creationId xmlns:a16="http://schemas.microsoft.com/office/drawing/2014/main" id="{0E61EDC3-ECB2-6B21-1D5D-C72B145651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 r="1049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10526-4131-B22A-6C98-E5F7C59AE4C3}"/>
              </a:ext>
            </a:extLst>
          </p:cNvPr>
          <p:cNvSpPr txBox="1"/>
          <p:nvPr/>
        </p:nvSpPr>
        <p:spPr>
          <a:xfrm>
            <a:off x="8029151" y="5775511"/>
            <a:ext cx="3822189" cy="582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Is DFX , design for Everything?????</a:t>
            </a:r>
          </a:p>
        </p:txBody>
      </p:sp>
    </p:spTree>
    <p:extLst>
      <p:ext uri="{BB962C8B-B14F-4D97-AF65-F5344CB8AC3E}">
        <p14:creationId xmlns:p14="http://schemas.microsoft.com/office/powerpoint/2010/main" val="248689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F3C9-7065-5DC1-8168-7A077855B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Design for Excellence…</a:t>
            </a:r>
            <a:br>
              <a:rPr lang="en-US" sz="4400" dirty="0"/>
            </a:br>
            <a:endParaRPr lang="en-IN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4C298-1A1B-90CA-4A30-F7228FCA4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9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29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152" y="1052445"/>
            <a:ext cx="5251308" cy="5042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2388" y="1794115"/>
            <a:ext cx="5251308" cy="2468020"/>
          </a:xfrm>
          <a:prstGeom prst="rect">
            <a:avLst/>
          </a:prstGeom>
        </p:spPr>
        <p:txBody>
          <a:bodyPr vert="horz" wrap="square" lIns="0" tIns="5497" rIns="0" bIns="0" rtlCol="0">
            <a:spAutoFit/>
          </a:bodyPr>
          <a:lstStyle/>
          <a:p>
            <a:pPr marL="8456" marR="71028">
              <a:lnSpc>
                <a:spcPct val="100899"/>
              </a:lnSpc>
              <a:spcBef>
                <a:spcPts val="43"/>
              </a:spcBef>
            </a:pPr>
            <a:r>
              <a:rPr sz="1997" b="1" spc="276" dirty="0">
                <a:latin typeface="Calibri"/>
                <a:cs typeface="Calibri"/>
              </a:rPr>
              <a:t>Design</a:t>
            </a:r>
            <a:r>
              <a:rPr sz="1997" b="1" spc="107" dirty="0">
                <a:latin typeface="Calibri"/>
                <a:cs typeface="Calibri"/>
              </a:rPr>
              <a:t> </a:t>
            </a:r>
            <a:r>
              <a:rPr sz="1997" b="1" spc="140" dirty="0">
                <a:latin typeface="Calibri"/>
                <a:cs typeface="Calibri"/>
              </a:rPr>
              <a:t>for</a:t>
            </a:r>
            <a:r>
              <a:rPr sz="1997" b="1" spc="110" dirty="0">
                <a:latin typeface="Calibri"/>
                <a:cs typeface="Calibri"/>
              </a:rPr>
              <a:t> </a:t>
            </a:r>
            <a:r>
              <a:rPr sz="1997" b="1" spc="230" dirty="0">
                <a:latin typeface="Calibri"/>
                <a:cs typeface="Calibri"/>
              </a:rPr>
              <a:t>Excellence</a:t>
            </a:r>
            <a:r>
              <a:rPr sz="1997" b="1" spc="110" dirty="0">
                <a:latin typeface="Calibri"/>
                <a:cs typeface="Calibri"/>
              </a:rPr>
              <a:t> </a:t>
            </a:r>
            <a:r>
              <a:rPr sz="1997" b="1" spc="216" dirty="0">
                <a:latin typeface="Calibri"/>
                <a:cs typeface="Calibri"/>
              </a:rPr>
              <a:t>(DFX) </a:t>
            </a:r>
            <a:r>
              <a:rPr sz="1997" dirty="0">
                <a:latin typeface="Century Gothic"/>
                <a:cs typeface="Century Gothic"/>
              </a:rPr>
              <a:t>encompasses</a:t>
            </a:r>
            <a:r>
              <a:rPr sz="1997" spc="270" dirty="0">
                <a:latin typeface="Century Gothic"/>
                <a:cs typeface="Century Gothic"/>
              </a:rPr>
              <a:t> </a:t>
            </a:r>
            <a:r>
              <a:rPr sz="1997" spc="37" dirty="0">
                <a:latin typeface="Century Gothic"/>
                <a:cs typeface="Century Gothic"/>
              </a:rPr>
              <a:t>various </a:t>
            </a:r>
            <a:r>
              <a:rPr sz="1997" spc="43" dirty="0">
                <a:latin typeface="Century Gothic"/>
                <a:cs typeface="Century Gothic"/>
              </a:rPr>
              <a:t>methodologies</a:t>
            </a:r>
            <a:r>
              <a:rPr sz="1997" spc="10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aimed</a:t>
            </a:r>
            <a:r>
              <a:rPr sz="1997" spc="10" dirty="0">
                <a:latin typeface="Century Gothic"/>
                <a:cs typeface="Century Gothic"/>
              </a:rPr>
              <a:t> </a:t>
            </a:r>
            <a:r>
              <a:rPr sz="1997" spc="-17" dirty="0">
                <a:latin typeface="Century Gothic"/>
                <a:cs typeface="Century Gothic"/>
              </a:rPr>
              <a:t>at </a:t>
            </a:r>
            <a:r>
              <a:rPr sz="1997" spc="97" dirty="0">
                <a:latin typeface="Century Gothic"/>
                <a:cs typeface="Century Gothic"/>
              </a:rPr>
              <a:t>optimizing</a:t>
            </a:r>
            <a:r>
              <a:rPr sz="1997" spc="107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product</a:t>
            </a:r>
            <a:r>
              <a:rPr sz="1997" spc="110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design.</a:t>
            </a:r>
            <a:r>
              <a:rPr sz="1997" spc="110" dirty="0">
                <a:latin typeface="Century Gothic"/>
                <a:cs typeface="Century Gothic"/>
              </a:rPr>
              <a:t> </a:t>
            </a:r>
            <a:endParaRPr lang="en-US" sz="1997" spc="110" dirty="0">
              <a:latin typeface="Century Gothic"/>
              <a:cs typeface="Century Gothic"/>
            </a:endParaRPr>
          </a:p>
          <a:p>
            <a:pPr marL="8456" marR="71028">
              <a:lnSpc>
                <a:spcPct val="100899"/>
              </a:lnSpc>
              <a:spcBef>
                <a:spcPts val="43"/>
              </a:spcBef>
            </a:pPr>
            <a:endParaRPr lang="en-US" sz="1997" spc="110" dirty="0">
              <a:latin typeface="Century Gothic"/>
              <a:cs typeface="Century Gothic"/>
            </a:endParaRPr>
          </a:p>
          <a:p>
            <a:pPr marL="8456" marR="71028">
              <a:lnSpc>
                <a:spcPct val="100899"/>
              </a:lnSpc>
              <a:spcBef>
                <a:spcPts val="43"/>
              </a:spcBef>
            </a:pPr>
            <a:r>
              <a:rPr sz="1997" spc="123" dirty="0">
                <a:latin typeface="Century Gothic"/>
                <a:cs typeface="Century Gothic"/>
              </a:rPr>
              <a:t>It </a:t>
            </a:r>
            <a:r>
              <a:rPr sz="1997" spc="30" dirty="0">
                <a:latin typeface="Century Gothic"/>
                <a:cs typeface="Century Gothic"/>
              </a:rPr>
              <a:t>focuses</a:t>
            </a:r>
            <a:r>
              <a:rPr sz="1997" spc="-20" dirty="0">
                <a:latin typeface="Century Gothic"/>
                <a:cs typeface="Century Gothic"/>
              </a:rPr>
              <a:t> </a:t>
            </a:r>
            <a:r>
              <a:rPr sz="1997" spc="37" dirty="0">
                <a:latin typeface="Century Gothic"/>
                <a:cs typeface="Century Gothic"/>
              </a:rPr>
              <a:t>on</a:t>
            </a:r>
            <a:r>
              <a:rPr sz="1997" spc="-17" dirty="0">
                <a:latin typeface="Century Gothic"/>
                <a:cs typeface="Century Gothic"/>
              </a:rPr>
              <a:t> </a:t>
            </a:r>
            <a:r>
              <a:rPr sz="1997" spc="103" dirty="0">
                <a:latin typeface="Century Gothic"/>
                <a:cs typeface="Century Gothic"/>
              </a:rPr>
              <a:t>ensuring</a:t>
            </a:r>
            <a:r>
              <a:rPr sz="1997" spc="-17" dirty="0">
                <a:latin typeface="Century Gothic"/>
                <a:cs typeface="Century Gothic"/>
              </a:rPr>
              <a:t> </a:t>
            </a:r>
            <a:r>
              <a:rPr sz="1997" spc="33" dirty="0">
                <a:latin typeface="Century Gothic"/>
                <a:cs typeface="Century Gothic"/>
              </a:rPr>
              <a:t>that </a:t>
            </a:r>
            <a:r>
              <a:rPr sz="1997" spc="47" dirty="0">
                <a:latin typeface="Century Gothic"/>
                <a:cs typeface="Century Gothic"/>
              </a:rPr>
              <a:t>products</a:t>
            </a:r>
            <a:r>
              <a:rPr sz="1997" spc="7" dirty="0">
                <a:latin typeface="Century Gothic"/>
                <a:cs typeface="Century Gothic"/>
              </a:rPr>
              <a:t> </a:t>
            </a:r>
            <a:r>
              <a:rPr sz="1997" spc="37" dirty="0">
                <a:latin typeface="Century Gothic"/>
                <a:cs typeface="Century Gothic"/>
              </a:rPr>
              <a:t>meet</a:t>
            </a:r>
            <a:r>
              <a:rPr sz="1997" spc="7" dirty="0">
                <a:latin typeface="Century Gothic"/>
                <a:cs typeface="Century Gothic"/>
              </a:rPr>
              <a:t> </a:t>
            </a:r>
            <a:r>
              <a:rPr sz="1997" dirty="0">
                <a:latin typeface="Century Gothic"/>
                <a:cs typeface="Century Gothic"/>
              </a:rPr>
              <a:t>all</a:t>
            </a:r>
            <a:r>
              <a:rPr sz="1997" spc="7" dirty="0">
                <a:latin typeface="Century Gothic"/>
                <a:cs typeface="Century Gothic"/>
              </a:rPr>
              <a:t> </a:t>
            </a:r>
            <a:r>
              <a:rPr sz="1997" spc="-7" dirty="0">
                <a:latin typeface="Century Gothic"/>
                <a:cs typeface="Century Gothic"/>
              </a:rPr>
              <a:t>necessary </a:t>
            </a:r>
            <a:r>
              <a:rPr sz="1997" spc="80" dirty="0">
                <a:latin typeface="Century Gothic"/>
                <a:cs typeface="Century Gothic"/>
              </a:rPr>
              <a:t>requirements</a:t>
            </a:r>
            <a:r>
              <a:rPr sz="1997" spc="-10" dirty="0">
                <a:latin typeface="Century Gothic"/>
                <a:cs typeface="Century Gothic"/>
              </a:rPr>
              <a:t> </a:t>
            </a:r>
            <a:r>
              <a:rPr sz="1997" spc="76" dirty="0">
                <a:latin typeface="Century Gothic"/>
                <a:cs typeface="Century Gothic"/>
              </a:rPr>
              <a:t>while</a:t>
            </a:r>
            <a:r>
              <a:rPr sz="1997" spc="-10" dirty="0">
                <a:latin typeface="Century Gothic"/>
                <a:cs typeface="Century Gothic"/>
              </a:rPr>
              <a:t> </a:t>
            </a:r>
            <a:r>
              <a:rPr sz="1997" spc="140" dirty="0">
                <a:latin typeface="Century Gothic"/>
                <a:cs typeface="Century Gothic"/>
              </a:rPr>
              <a:t>minimizing </a:t>
            </a:r>
            <a:r>
              <a:rPr sz="1997" spc="53" dirty="0">
                <a:latin typeface="Century Gothic"/>
                <a:cs typeface="Century Gothic"/>
              </a:rPr>
              <a:t>costs</a:t>
            </a:r>
            <a:r>
              <a:rPr sz="1997" spc="-57" dirty="0">
                <a:latin typeface="Century Gothic"/>
                <a:cs typeface="Century Gothic"/>
              </a:rPr>
              <a:t> </a:t>
            </a:r>
            <a:r>
              <a:rPr lang="en-US" sz="1997" dirty="0">
                <a:latin typeface="Century Gothic"/>
                <a:cs typeface="Century Gothic"/>
              </a:rPr>
              <a:t>,</a:t>
            </a:r>
            <a:r>
              <a:rPr sz="1997" spc="-53" dirty="0">
                <a:latin typeface="Century Gothic"/>
                <a:cs typeface="Century Gothic"/>
              </a:rPr>
              <a:t> </a:t>
            </a:r>
            <a:r>
              <a:rPr sz="1997" spc="107" dirty="0">
                <a:latin typeface="Century Gothic"/>
                <a:cs typeface="Century Gothic"/>
              </a:rPr>
              <a:t>maximizing</a:t>
            </a:r>
            <a:r>
              <a:rPr sz="1997" spc="-53" dirty="0">
                <a:latin typeface="Century Gothic"/>
                <a:cs typeface="Century Gothic"/>
              </a:rPr>
              <a:t> </a:t>
            </a:r>
            <a:r>
              <a:rPr sz="1997" spc="-7" dirty="0">
                <a:latin typeface="Century Gothic"/>
                <a:cs typeface="Century Gothic"/>
              </a:rPr>
              <a:t>quality</a:t>
            </a:r>
            <a:r>
              <a:rPr lang="en-US" sz="1997" spc="-7" dirty="0">
                <a:latin typeface="Century Gothic"/>
                <a:cs typeface="Century Gothic"/>
              </a:rPr>
              <a:t> and launching faster  and..</a:t>
            </a:r>
            <a:r>
              <a:rPr sz="1997" spc="-7" dirty="0">
                <a:latin typeface="Century Gothic"/>
                <a:cs typeface="Century Gothic"/>
              </a:rPr>
              <a:t>.</a:t>
            </a:r>
            <a:endParaRPr sz="1997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093" y="88898"/>
            <a:ext cx="7001756" cy="431215"/>
          </a:xfrm>
          <a:prstGeom prst="rect">
            <a:avLst/>
          </a:prstGeom>
        </p:spPr>
        <p:txBody>
          <a:bodyPr vert="horz" wrap="square" lIns="0" tIns="10993" rIns="0" bIns="0" rtlCol="0" anchor="ctr">
            <a:spAutoFit/>
          </a:bodyPr>
          <a:lstStyle/>
          <a:p>
            <a:pPr marL="8033">
              <a:lnSpc>
                <a:spcPct val="100000"/>
              </a:lnSpc>
              <a:spcBef>
                <a:spcPts val="87"/>
              </a:spcBef>
            </a:pPr>
            <a:r>
              <a:rPr sz="2730" spc="343" dirty="0"/>
              <a:t>Understanding</a:t>
            </a:r>
            <a:r>
              <a:rPr sz="2730" spc="169" dirty="0"/>
              <a:t> </a:t>
            </a:r>
            <a:r>
              <a:rPr sz="2730" spc="439" dirty="0"/>
              <a:t>DFX</a:t>
            </a:r>
            <a:endParaRPr sz="2730" dirty="0"/>
          </a:p>
        </p:txBody>
      </p:sp>
      <p:sp>
        <p:nvSpPr>
          <p:cNvPr id="5" name="object 5"/>
          <p:cNvSpPr/>
          <p:nvPr/>
        </p:nvSpPr>
        <p:spPr>
          <a:xfrm>
            <a:off x="3289" y="653345"/>
            <a:ext cx="5139272" cy="76106"/>
          </a:xfrm>
          <a:custGeom>
            <a:avLst/>
            <a:gdLst/>
            <a:ahLst/>
            <a:cxnLst/>
            <a:rect l="l" t="t" r="r" b="b"/>
            <a:pathLst>
              <a:path w="7718425" h="114300">
                <a:moveTo>
                  <a:pt x="7718191" y="0"/>
                </a:moveTo>
                <a:lnTo>
                  <a:pt x="0" y="0"/>
                </a:lnTo>
                <a:lnTo>
                  <a:pt x="0" y="114299"/>
                </a:lnTo>
                <a:lnTo>
                  <a:pt x="7718191" y="114299"/>
                </a:lnTo>
                <a:lnTo>
                  <a:pt x="7718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06E96-F6C0-552F-43A1-15518A19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2764"/>
          <a:stretch/>
        </p:blipFill>
        <p:spPr>
          <a:xfrm>
            <a:off x="4" y="10"/>
            <a:ext cx="7858547" cy="6857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1A9CF-8A60-ABB1-7495-C53580BB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" r="-3" b="12394"/>
          <a:stretch/>
        </p:blipFill>
        <p:spPr>
          <a:xfrm>
            <a:off x="7858551" y="10"/>
            <a:ext cx="4333449" cy="685798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99146" y="-828761"/>
            <a:ext cx="3177919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868358" y="1858645"/>
            <a:ext cx="6857998" cy="315286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6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6537A4-07E4-0E22-D14E-018FE569F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2980971" y="-2987065"/>
            <a:ext cx="1632206" cy="7594149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5000"/>
                </a:schemeClr>
              </a:gs>
              <a:gs pos="42000">
                <a:schemeClr val="accent5">
                  <a:alpha val="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DF39DD-D69A-31B8-53C1-94595DDD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45785" y="1311995"/>
            <a:ext cx="3152865" cy="5552081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3000"/>
                </a:schemeClr>
              </a:gs>
              <a:gs pos="42000">
                <a:schemeClr val="accent5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9913" y="-314653"/>
            <a:ext cx="2146948" cy="1219835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75A14-6663-D93A-C4F5-2D183B6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094415"/>
            <a:ext cx="6755948" cy="1725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DFX Types -Construction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31A9CD-7DCC-4A2F-A3A5-54F91317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897056" y="1541165"/>
            <a:ext cx="6857998" cy="37634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5000"/>
                </a:schemeClr>
              </a:gs>
              <a:gs pos="38000">
                <a:schemeClr val="accent2">
                  <a:alpha val="0"/>
                </a:schemeClr>
              </a:gs>
            </a:gsLst>
            <a:lin ang="6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79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250</Words>
  <Application>Microsoft Office PowerPoint</Application>
  <PresentationFormat>Widescreen</PresentationFormat>
  <Paragraphs>41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Century Gothic</vt:lpstr>
      <vt:lpstr>fell</vt:lpstr>
      <vt:lpstr>Inter</vt:lpstr>
      <vt:lpstr>Lexend</vt:lpstr>
      <vt:lpstr>Roboto</vt:lpstr>
      <vt:lpstr>Office Theme</vt:lpstr>
      <vt:lpstr>Design For Excellence</vt:lpstr>
      <vt:lpstr>Reference reading material</vt:lpstr>
      <vt:lpstr>PowerPoint Presentation</vt:lpstr>
      <vt:lpstr>Product Development Process </vt:lpstr>
      <vt:lpstr>PowerPoint Presentation</vt:lpstr>
      <vt:lpstr>PowerPoint Presentation</vt:lpstr>
      <vt:lpstr>Design for Excellence… </vt:lpstr>
      <vt:lpstr>Understanding DFX</vt:lpstr>
      <vt:lpstr>DFX Types -Construction</vt:lpstr>
      <vt:lpstr>DFX in Product world…</vt:lpstr>
      <vt:lpstr>DFX in Digital…</vt:lpstr>
      <vt:lpstr>Design for Usability &amp; UX</vt:lpstr>
      <vt:lpstr>PowerPoint Presentation</vt:lpstr>
      <vt:lpstr>How do we define quality?</vt:lpstr>
      <vt:lpstr>What is Quality?</vt:lpstr>
      <vt:lpstr>PowerPoint Presentation</vt:lpstr>
      <vt:lpstr>PowerPoint Presentation</vt:lpstr>
      <vt:lpstr>Cost Efﬁciency in DFX</vt:lpstr>
      <vt:lpstr>Inverse relation of Design/cost Optimisation</vt:lpstr>
      <vt:lpstr>PowerPoint Presentation</vt:lpstr>
      <vt:lpstr>PowerPoint Presentation</vt:lpstr>
      <vt:lpstr>Case Study: Sustainability in Automotive Industry</vt:lpstr>
      <vt:lpstr>Design for Excellence</vt:lpstr>
      <vt:lpstr>Assignment 3: Select the DFx element of interest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Natarajan, Mahesh</dc:creator>
  <cp:lastModifiedBy>Natarajan, Mahesh</cp:lastModifiedBy>
  <cp:revision>14</cp:revision>
  <dcterms:created xsi:type="dcterms:W3CDTF">2024-09-14T00:47:38Z</dcterms:created>
  <dcterms:modified xsi:type="dcterms:W3CDTF">2024-09-14T10:25:40Z</dcterms:modified>
</cp:coreProperties>
</file>